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4"/>
  </p:notesMasterIdLst>
  <p:handoutMasterIdLst>
    <p:handoutMasterId r:id="rId15"/>
  </p:handoutMasterIdLst>
  <p:sldIdLst>
    <p:sldId id="547" r:id="rId2"/>
    <p:sldId id="550" r:id="rId3"/>
    <p:sldId id="558" r:id="rId4"/>
    <p:sldId id="568" r:id="rId5"/>
    <p:sldId id="583" r:id="rId6"/>
    <p:sldId id="584" r:id="rId7"/>
    <p:sldId id="585" r:id="rId8"/>
    <p:sldId id="581" r:id="rId9"/>
    <p:sldId id="562" r:id="rId10"/>
    <p:sldId id="554" r:id="rId11"/>
    <p:sldId id="552" r:id="rId12"/>
    <p:sldId id="553" r:id="rId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4660"/>
  </p:normalViewPr>
  <p:slideViewPr>
    <p:cSldViewPr>
      <p:cViewPr varScale="1">
        <p:scale>
          <a:sx n="107" d="100"/>
          <a:sy n="107" d="100"/>
        </p:scale>
        <p:origin x="-99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373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image" Target="../media/image25.wmf"/><Relationship Id="rId3" Type="http://schemas.openxmlformats.org/officeDocument/2006/relationships/image" Target="../media/image15.wmf"/><Relationship Id="rId7" Type="http://schemas.openxmlformats.org/officeDocument/2006/relationships/image" Target="../media/image19.wmf"/><Relationship Id="rId12" Type="http://schemas.openxmlformats.org/officeDocument/2006/relationships/image" Target="../media/image24.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11" Type="http://schemas.openxmlformats.org/officeDocument/2006/relationships/image" Target="../media/image23.wmf"/><Relationship Id="rId5" Type="http://schemas.openxmlformats.org/officeDocument/2006/relationships/image" Target="../media/image17.wmf"/><Relationship Id="rId10" Type="http://schemas.openxmlformats.org/officeDocument/2006/relationships/image" Target="../media/image22.wmf"/><Relationship Id="rId4" Type="http://schemas.openxmlformats.org/officeDocument/2006/relationships/image" Target="../media/image16.wmf"/><Relationship Id="rId9" Type="http://schemas.openxmlformats.org/officeDocument/2006/relationships/image" Target="../media/image21.wmf"/><Relationship Id="rId14"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2020-08-20</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8/20/2020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Algorithms and templates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9.png"/><Relationship Id="rId4" Type="http://schemas.openxmlformats.org/officeDocument/2006/relationships/hyperlink" Target="https://en.wikipedia.org/wiki/Algorithms"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6.wav"/><Relationship Id="rId7" Type="http://schemas.openxmlformats.org/officeDocument/2006/relationships/image" Target="../media/image10.wmf"/><Relationship Id="rId12" Type="http://schemas.openxmlformats.org/officeDocument/2006/relationships/image" Target="../media/image9.png"/><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6.wav"/><Relationship Id="rId9" Type="http://schemas.openxmlformats.org/officeDocument/2006/relationships/image" Target="../media/image11.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6.wmf"/><Relationship Id="rId18" Type="http://schemas.openxmlformats.org/officeDocument/2006/relationships/oleObject" Target="../embeddings/oleObject10.bin"/><Relationship Id="rId26" Type="http://schemas.openxmlformats.org/officeDocument/2006/relationships/oleObject" Target="../embeddings/oleObject14.bin"/><Relationship Id="rId3" Type="http://schemas.microsoft.com/office/2007/relationships/media" Target="../media/media7.wav"/><Relationship Id="rId21" Type="http://schemas.openxmlformats.org/officeDocument/2006/relationships/image" Target="../media/image20.wmf"/><Relationship Id="rId34" Type="http://schemas.openxmlformats.org/officeDocument/2006/relationships/image" Target="../media/image9.png"/><Relationship Id="rId7" Type="http://schemas.openxmlformats.org/officeDocument/2006/relationships/image" Target="../media/image13.wmf"/><Relationship Id="rId12" Type="http://schemas.openxmlformats.org/officeDocument/2006/relationships/oleObject" Target="../embeddings/oleObject7.bin"/><Relationship Id="rId17" Type="http://schemas.openxmlformats.org/officeDocument/2006/relationships/image" Target="../media/image18.wmf"/><Relationship Id="rId25" Type="http://schemas.openxmlformats.org/officeDocument/2006/relationships/image" Target="../media/image22.wmf"/><Relationship Id="rId33" Type="http://schemas.openxmlformats.org/officeDocument/2006/relationships/image" Target="../media/image26.wmf"/><Relationship Id="rId2" Type="http://schemas.openxmlformats.org/officeDocument/2006/relationships/tags" Target="../tags/tag4.xml"/><Relationship Id="rId16" Type="http://schemas.openxmlformats.org/officeDocument/2006/relationships/oleObject" Target="../embeddings/oleObject9.bin"/><Relationship Id="rId20" Type="http://schemas.openxmlformats.org/officeDocument/2006/relationships/oleObject" Target="../embeddings/oleObject11.bin"/><Relationship Id="rId29" Type="http://schemas.openxmlformats.org/officeDocument/2006/relationships/image" Target="../media/image24.wmf"/><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5.wmf"/><Relationship Id="rId24" Type="http://schemas.openxmlformats.org/officeDocument/2006/relationships/oleObject" Target="../embeddings/oleObject13.bin"/><Relationship Id="rId32" Type="http://schemas.openxmlformats.org/officeDocument/2006/relationships/oleObject" Target="../embeddings/oleObject17.bin"/><Relationship Id="rId5" Type="http://schemas.openxmlformats.org/officeDocument/2006/relationships/slideLayout" Target="../slideLayouts/slideLayout2.xml"/><Relationship Id="rId15" Type="http://schemas.openxmlformats.org/officeDocument/2006/relationships/image" Target="../media/image17.wmf"/><Relationship Id="rId23" Type="http://schemas.openxmlformats.org/officeDocument/2006/relationships/image" Target="../media/image21.wmf"/><Relationship Id="rId28" Type="http://schemas.openxmlformats.org/officeDocument/2006/relationships/oleObject" Target="../embeddings/oleObject15.bin"/><Relationship Id="rId10" Type="http://schemas.openxmlformats.org/officeDocument/2006/relationships/oleObject" Target="../embeddings/oleObject6.bin"/><Relationship Id="rId19" Type="http://schemas.openxmlformats.org/officeDocument/2006/relationships/image" Target="../media/image19.wmf"/><Relationship Id="rId31" Type="http://schemas.openxmlformats.org/officeDocument/2006/relationships/image" Target="../media/image25.wmf"/><Relationship Id="rId4" Type="http://schemas.openxmlformats.org/officeDocument/2006/relationships/audio" Target="../media/media7.wav"/><Relationship Id="rId9" Type="http://schemas.openxmlformats.org/officeDocument/2006/relationships/image" Target="../media/image14.wmf"/><Relationship Id="rId14" Type="http://schemas.openxmlformats.org/officeDocument/2006/relationships/oleObject" Target="../embeddings/oleObject8.bin"/><Relationship Id="rId22" Type="http://schemas.openxmlformats.org/officeDocument/2006/relationships/oleObject" Target="../embeddings/oleObject12.bin"/><Relationship Id="rId27" Type="http://schemas.openxmlformats.org/officeDocument/2006/relationships/image" Target="../media/image23.wmf"/><Relationship Id="rId30"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Algorithms and templates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763"/>
    </mc:Choice>
    <mc:Fallback>
      <p:transition spd="slow" advTm="16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US" sz="1800" dirty="0"/>
              <a:t>	</a:t>
            </a:r>
            <a:r>
              <a:rPr lang="en-CA" sz="1800">
                <a:hlinkClick r:id="rId4"/>
              </a:rPr>
              <a:t>https://en.wikipedia.org/wiki/Algorithms</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3294"/>
    </mc:Choice>
    <mc:Fallback>
      <p:transition spd="slow" advTm="3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762"/>
    </mc:Choice>
    <mc:Fallback>
      <p:transition spd="slow" advTm="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4067"/>
    </mc:Choice>
    <mc:Fallback>
      <p:transition spd="slow" advTm="4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lgn="l"/>
            <a:r>
              <a:rPr lang="en-CA" dirty="0" smtClean="0"/>
              <a:t>Introduce the idea of </a:t>
            </a:r>
            <a:r>
              <a:rPr lang="en-CA" dirty="0" smtClean="0"/>
              <a:t>algorithms</a:t>
            </a:r>
          </a:p>
          <a:p>
            <a:pPr lvl="1" algn="l"/>
            <a:r>
              <a:rPr lang="en-US" dirty="0" smtClean="0"/>
              <a:t>See that the function is the ideal mechanism for implementing algorithms</a:t>
            </a:r>
            <a:endParaRPr lang="en-CA" dirty="0" smtClean="0"/>
          </a:p>
          <a:p>
            <a:pPr lvl="1" algn="l"/>
            <a:r>
              <a:rPr lang="en-US" dirty="0" smtClean="0"/>
              <a:t>Introduce the idea of algorithm design techniques</a:t>
            </a:r>
          </a:p>
          <a:p>
            <a:pPr lvl="1" algn="l"/>
            <a:r>
              <a:rPr lang="en-US" dirty="0" smtClean="0"/>
              <a:t>Describe </a:t>
            </a:r>
            <a:r>
              <a:rPr lang="en-US" dirty="0" smtClean="0"/>
              <a:t>how we can generalize our algorithms for arbitrary data types</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2146"/>
    </mc:Choice>
    <mc:Fallback>
      <p:transition spd="slow" advTm="2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this point…</a:t>
            </a:r>
            <a:endParaRPr lang="en-CA" dirty="0"/>
          </a:p>
        </p:txBody>
      </p:sp>
      <p:sp>
        <p:nvSpPr>
          <p:cNvPr id="3" name="Content Placeholder 2"/>
          <p:cNvSpPr>
            <a:spLocks noGrp="1"/>
          </p:cNvSpPr>
          <p:nvPr>
            <p:ph idx="1"/>
          </p:nvPr>
        </p:nvSpPr>
        <p:spPr/>
        <p:txBody>
          <a:bodyPr/>
          <a:lstStyle/>
          <a:p>
            <a:r>
              <a:rPr lang="en-CA" dirty="0" smtClean="0"/>
              <a:t>Up to this point, we have focused on programming syntax</a:t>
            </a:r>
          </a:p>
          <a:p>
            <a:pPr lvl="1"/>
            <a:r>
              <a:rPr lang="en-US" dirty="0" smtClean="0"/>
              <a:t>Basic syntax</a:t>
            </a:r>
          </a:p>
          <a:p>
            <a:pPr lvl="1"/>
            <a:r>
              <a:rPr lang="en-US" dirty="0" smtClean="0"/>
              <a:t>Functions, conditional statements, for-loops and while loops</a:t>
            </a:r>
          </a:p>
          <a:p>
            <a:pPr lvl="2"/>
            <a:r>
              <a:rPr lang="en-US" dirty="0" smtClean="0"/>
              <a:t>The structured programming theorem</a:t>
            </a:r>
          </a:p>
          <a:p>
            <a:pPr lvl="1"/>
            <a:r>
              <a:rPr lang="en-US" dirty="0" smtClean="0"/>
              <a:t>Console input and output</a:t>
            </a:r>
          </a:p>
          <a:p>
            <a:pPr lvl="1"/>
            <a:r>
              <a:rPr lang="en-US" dirty="0" smtClean="0"/>
              <a:t>Data types and binary</a:t>
            </a:r>
          </a:p>
          <a:p>
            <a:pPr lvl="1"/>
            <a:r>
              <a:rPr lang="en-US" dirty="0" smtClean="0"/>
              <a:t>Arithmetic, comparison, logic, assignment and bit-wise operators</a:t>
            </a:r>
          </a:p>
          <a:p>
            <a:pPr lvl="1"/>
            <a:r>
              <a:rPr lang="en-US" dirty="0" smtClean="0"/>
              <a:t>Arrays</a:t>
            </a:r>
            <a:r>
              <a:rPr lang="en-CA" dirty="0"/>
              <a:t> </a:t>
            </a:r>
            <a:r>
              <a:rPr lang="en-CA" dirty="0" smtClean="0"/>
              <a:t>and pointers</a:t>
            </a: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80195"/>
    </mc:Choice>
    <mc:Fallback>
      <p:transition spd="slow" advTm="8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a:t>
            </a:r>
            <a:endParaRPr lang="en-CA" dirty="0"/>
          </a:p>
        </p:txBody>
      </p:sp>
      <p:sp>
        <p:nvSpPr>
          <p:cNvPr id="3" name="Content Placeholder 2"/>
          <p:cNvSpPr>
            <a:spLocks noGrp="1"/>
          </p:cNvSpPr>
          <p:nvPr>
            <p:ph idx="1"/>
          </p:nvPr>
        </p:nvSpPr>
        <p:spPr/>
        <p:txBody>
          <a:bodyPr/>
          <a:lstStyle/>
          <a:p>
            <a:r>
              <a:rPr lang="en-US" dirty="0" smtClean="0"/>
              <a:t>A program is a sequence of instructions that has a processor perform a specified task</a:t>
            </a:r>
            <a:endParaRPr lang="en-US" dirty="0" smtClean="0"/>
          </a:p>
          <a:p>
            <a:r>
              <a:rPr lang="en-US" dirty="0" smtClean="0"/>
              <a:t>An </a:t>
            </a:r>
            <a:r>
              <a:rPr lang="en-US" i="1" dirty="0" smtClean="0"/>
              <a:t>algorithm</a:t>
            </a:r>
            <a:r>
              <a:rPr lang="en-US" dirty="0" smtClean="0"/>
              <a:t> is a sequence of instructions that solves a specific problem</a:t>
            </a:r>
          </a:p>
          <a:p>
            <a:pPr lvl="1"/>
            <a:r>
              <a:rPr lang="en-US" dirty="0" smtClean="0"/>
              <a:t>More formally:</a:t>
            </a:r>
          </a:p>
          <a:p>
            <a:pPr marL="857250" lvl="2" indent="0" algn="ctr">
              <a:buNone/>
            </a:pPr>
            <a:r>
              <a:rPr lang="en-CA" sz="1700" dirty="0"/>
              <a:t>An algorithm is a description of a process for solving a problem through</a:t>
            </a:r>
          </a:p>
          <a:p>
            <a:pPr marL="857250" lvl="2" indent="0" algn="ctr">
              <a:buNone/>
            </a:pPr>
            <a:r>
              <a:rPr lang="en-CA" sz="1700" dirty="0"/>
              <a:t>a sequence of well-defined, precise and unambiguous instructions</a:t>
            </a:r>
            <a:r>
              <a:rPr lang="en-CA" sz="1700" dirty="0" smtClean="0"/>
              <a:t>.</a:t>
            </a:r>
          </a:p>
          <a:p>
            <a:pPr marL="857250" lvl="2" indent="0" algn="ctr">
              <a:buNone/>
            </a:pPr>
            <a:endParaRPr lang="en-US" sz="1700" dirty="0"/>
          </a:p>
          <a:p>
            <a:r>
              <a:rPr lang="en-US" dirty="0"/>
              <a:t>An </a:t>
            </a:r>
            <a:r>
              <a:rPr lang="en-US" dirty="0" smtClean="0"/>
              <a:t>algorithm:</a:t>
            </a:r>
          </a:p>
          <a:p>
            <a:pPr lvl="1"/>
            <a:r>
              <a:rPr lang="en-US" dirty="0" smtClean="0"/>
              <a:t>Has a well-defined set of requirements that must be met to allow the algorithm to successfully find a solution</a:t>
            </a:r>
            <a:endParaRPr lang="en-US" dirty="0"/>
          </a:p>
          <a:p>
            <a:pPr lvl="1"/>
            <a:r>
              <a:rPr lang="en-US" dirty="0" smtClean="0"/>
              <a:t>Describes the format of the solution</a:t>
            </a:r>
            <a:endParaRPr lang="en-CA" sz="17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71341848"/>
      </p:ext>
    </p:extLst>
  </p:cSld>
  <p:clrMapOvr>
    <a:masterClrMapping/>
  </p:clrMapOvr>
  <mc:AlternateContent xmlns:mc="http://schemas.openxmlformats.org/markup-compatibility/2006">
    <mc:Choice xmlns:p14="http://schemas.microsoft.com/office/powerpoint/2010/main" Requires="p14">
      <p:transition spd="slow" p14:dur="2000" advTm="61255"/>
    </mc:Choice>
    <mc:Fallback>
      <p:transition spd="slow" advTm="6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a:t>
            </a:r>
            <a:endParaRPr lang="en-CA" dirty="0"/>
          </a:p>
        </p:txBody>
      </p:sp>
      <p:sp>
        <p:nvSpPr>
          <p:cNvPr id="3" name="Content Placeholder 2"/>
          <p:cNvSpPr>
            <a:spLocks noGrp="1"/>
          </p:cNvSpPr>
          <p:nvPr>
            <p:ph idx="1"/>
          </p:nvPr>
        </p:nvSpPr>
        <p:spPr/>
        <p:txBody>
          <a:bodyPr/>
          <a:lstStyle/>
          <a:p>
            <a:r>
              <a:rPr lang="en-US" dirty="0" smtClean="0"/>
              <a:t>You have already seen a number of algorithms in both elementary and secondary school, even if you did not call them that</a:t>
            </a:r>
          </a:p>
          <a:p>
            <a:pPr lvl="1"/>
            <a:r>
              <a:rPr lang="en-US" dirty="0" smtClean="0"/>
              <a:t>Finding the quotient and remainder of one integer </a:t>
            </a:r>
            <a:r>
              <a:rPr lang="en-US" i="1" dirty="0" smtClean="0"/>
              <a:t>m</a:t>
            </a:r>
            <a:r>
              <a:rPr lang="en-US" dirty="0" smtClean="0"/>
              <a:t> divided by another non-zero integer </a:t>
            </a:r>
            <a:r>
              <a:rPr lang="en-US" i="1" dirty="0" smtClean="0"/>
              <a:t>n</a:t>
            </a:r>
            <a:endParaRPr lang="en-US" dirty="0" smtClean="0"/>
          </a:p>
          <a:p>
            <a:pPr lvl="1"/>
            <a:r>
              <a:rPr lang="en-US" dirty="0" smtClean="0"/>
              <a:t>Using this, you can determine if one integer </a:t>
            </a:r>
            <a:r>
              <a:rPr lang="en-US" i="1" dirty="0"/>
              <a:t>m</a:t>
            </a:r>
            <a:r>
              <a:rPr lang="en-US" dirty="0" smtClean="0"/>
              <a:t> is divisible by another integer </a:t>
            </a:r>
            <a:r>
              <a:rPr lang="en-US" i="1" dirty="0" smtClean="0"/>
              <a:t>n</a:t>
            </a:r>
            <a:endParaRPr lang="en-US" dirty="0" smtClean="0"/>
          </a:p>
          <a:p>
            <a:pPr lvl="2"/>
            <a:r>
              <a:rPr lang="en-US" dirty="0" smtClean="0"/>
              <a:t>Is the remainder zero?</a:t>
            </a:r>
          </a:p>
          <a:p>
            <a:pPr lvl="1"/>
            <a:r>
              <a:rPr lang="en-US" dirty="0"/>
              <a:t>How to determine if an integer </a:t>
            </a:r>
            <a:r>
              <a:rPr lang="en-US" i="1" dirty="0"/>
              <a:t>n</a:t>
            </a:r>
            <a:r>
              <a:rPr lang="en-US" dirty="0"/>
              <a:t> is a prime number</a:t>
            </a:r>
          </a:p>
          <a:p>
            <a:pPr lvl="2"/>
            <a:r>
              <a:rPr lang="en-US" dirty="0"/>
              <a:t>That is, does the integer, when divided by every integer </a:t>
            </a:r>
            <a:r>
              <a:rPr lang="en-US" dirty="0" smtClean="0"/>
              <a:t>between </a:t>
            </a:r>
            <a:r>
              <a:rPr lang="en-US" dirty="0"/>
              <a:t>2 and </a:t>
            </a:r>
            <a:r>
              <a:rPr lang="en-US" i="1" dirty="0"/>
              <a:t>n</a:t>
            </a:r>
            <a:r>
              <a:rPr lang="en-US" dirty="0"/>
              <a:t> – 1 have a </a:t>
            </a:r>
            <a:r>
              <a:rPr lang="en-US" dirty="0" smtClean="0"/>
              <a:t>non-zer0 </a:t>
            </a:r>
            <a:r>
              <a:rPr lang="en-US" dirty="0"/>
              <a:t>remainder?</a:t>
            </a:r>
          </a:p>
          <a:p>
            <a:pPr lvl="1"/>
            <a:r>
              <a:rPr lang="en-US" dirty="0" smtClean="0"/>
              <a:t>Find the prime factorization of an integer </a:t>
            </a:r>
            <a:r>
              <a:rPr lang="en-US" i="1" dirty="0" smtClean="0"/>
              <a:t>n</a:t>
            </a:r>
            <a:endParaRPr lang="en-US" dirty="0" smtClean="0"/>
          </a:p>
          <a:p>
            <a:pPr lvl="1"/>
            <a:r>
              <a:rPr lang="en-US" dirty="0" smtClean="0"/>
              <a:t>Find the greatest common divisor of two integers </a:t>
            </a:r>
            <a:r>
              <a:rPr lang="en-US" i="1" dirty="0" smtClean="0"/>
              <a:t>m</a:t>
            </a:r>
            <a:r>
              <a:rPr lang="en-US" dirty="0" smtClean="0"/>
              <a:t> and </a:t>
            </a:r>
            <a:r>
              <a:rPr lang="en-US" i="1" dirty="0" smtClean="0"/>
              <a:t>n</a:t>
            </a:r>
            <a:endParaRPr lang="en-US" dirty="0"/>
          </a:p>
          <a:p>
            <a:pPr lvl="1"/>
            <a:r>
              <a:rPr lang="en-US" dirty="0" smtClean="0"/>
              <a:t>Using this, you can determine if two integers are </a:t>
            </a:r>
            <a:r>
              <a:rPr lang="en-US" i="1" dirty="0" smtClean="0"/>
              <a:t>relatively prime</a:t>
            </a:r>
            <a:r>
              <a:rPr lang="en-US" dirty="0" smtClean="0"/>
              <a:t>;</a:t>
            </a:r>
          </a:p>
          <a:p>
            <a:pPr marL="457200" lvl="1" indent="0">
              <a:buNone/>
            </a:pPr>
            <a:r>
              <a:rPr lang="en-US" dirty="0"/>
              <a:t>	</a:t>
            </a:r>
            <a:r>
              <a:rPr lang="en-US" dirty="0" smtClean="0"/>
              <a:t>that is, is the </a:t>
            </a:r>
            <a:r>
              <a:rPr lang="en-US" dirty="0" err="1" smtClean="0"/>
              <a:t>gcd</a:t>
            </a:r>
            <a:r>
              <a:rPr lang="en-US" dirty="0" smtClean="0"/>
              <a:t> equal to 1?</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41078106"/>
      </p:ext>
    </p:extLst>
  </p:cSld>
  <p:clrMapOvr>
    <a:masterClrMapping/>
  </p:clrMapOvr>
  <mc:AlternateContent xmlns:mc="http://schemas.openxmlformats.org/markup-compatibility/2006">
    <mc:Choice xmlns:p14="http://schemas.microsoft.com/office/powerpoint/2010/main" Requires="p14">
      <p:transition spd="slow" p14:dur="2000" advTm="90342"/>
    </mc:Choice>
    <mc:Fallback>
      <p:transition spd="slow" advTm="9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a:t>
            </a:r>
            <a:endParaRPr lang="en-CA" dirty="0"/>
          </a:p>
        </p:txBody>
      </p:sp>
      <p:sp>
        <p:nvSpPr>
          <p:cNvPr id="3" name="Content Placeholder 2"/>
          <p:cNvSpPr>
            <a:spLocks noGrp="1"/>
          </p:cNvSpPr>
          <p:nvPr>
            <p:ph idx="1"/>
          </p:nvPr>
        </p:nvSpPr>
        <p:spPr/>
        <p:txBody>
          <a:bodyPr/>
          <a:lstStyle/>
          <a:p>
            <a:r>
              <a:rPr lang="en-US" dirty="0" smtClean="0"/>
              <a:t>Even in elementary school, you learned a number of algorithms:</a:t>
            </a:r>
          </a:p>
          <a:p>
            <a:pPr lvl="1"/>
            <a:r>
              <a:rPr lang="en-US" dirty="0" smtClean="0"/>
              <a:t>How to add, subtract and multiply two numbers</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smtClean="0"/>
          </a:p>
          <a:p>
            <a:pPr lvl="1"/>
            <a:r>
              <a:rPr lang="en-US" dirty="0" smtClean="0"/>
              <a:t>You also saw long division </a:t>
            </a:r>
          </a:p>
          <a:p>
            <a:pPr lvl="1"/>
            <a:r>
              <a:rPr lang="en-US" dirty="0" smtClean="0"/>
              <a:t>In secondary school, you saw polynomial addition, subtraction, multiplication and long division</a:t>
            </a:r>
          </a:p>
        </p:txBody>
      </p:sp>
      <p:graphicFrame>
        <p:nvGraphicFramePr>
          <p:cNvPr id="4" name="Object 3"/>
          <p:cNvGraphicFramePr>
            <a:graphicFrameLocks noChangeAspect="1"/>
          </p:cNvGraphicFramePr>
          <p:nvPr>
            <p:extLst>
              <p:ext uri="{D42A27DB-BD31-4B8C-83A1-F6EECF244321}">
                <p14:modId xmlns:p14="http://schemas.microsoft.com/office/powerpoint/2010/main" val="245938242"/>
              </p:ext>
            </p:extLst>
          </p:nvPr>
        </p:nvGraphicFramePr>
        <p:xfrm>
          <a:off x="2411760" y="2425254"/>
          <a:ext cx="877888" cy="1147762"/>
        </p:xfrm>
        <a:graphic>
          <a:graphicData uri="http://schemas.openxmlformats.org/presentationml/2006/ole">
            <mc:AlternateContent xmlns:mc="http://schemas.openxmlformats.org/markup-compatibility/2006">
              <mc:Choice xmlns:v="urn:schemas-microsoft-com:vml" Requires="v">
                <p:oleObj spid="_x0000_s1043" name="Equation" r:id="rId6" imgW="495000" imgH="647640" progId="Equation.DSMT4">
                  <p:embed/>
                </p:oleObj>
              </mc:Choice>
              <mc:Fallback>
                <p:oleObj name="Equation" r:id="rId6" imgW="495000" imgH="647640" progId="Equation.DSMT4">
                  <p:embed/>
                  <p:pic>
                    <p:nvPicPr>
                      <p:cNvPr id="0" name=""/>
                      <p:cNvPicPr/>
                      <p:nvPr/>
                    </p:nvPicPr>
                    <p:blipFill>
                      <a:blip r:embed="rId7"/>
                      <a:stretch>
                        <a:fillRect/>
                      </a:stretch>
                    </p:blipFill>
                    <p:spPr>
                      <a:xfrm>
                        <a:off x="2411760" y="2425254"/>
                        <a:ext cx="877888" cy="114776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62761555"/>
              </p:ext>
            </p:extLst>
          </p:nvPr>
        </p:nvGraphicFramePr>
        <p:xfrm>
          <a:off x="3779838" y="2443163"/>
          <a:ext cx="923925" cy="1103312"/>
        </p:xfrm>
        <a:graphic>
          <a:graphicData uri="http://schemas.openxmlformats.org/presentationml/2006/ole">
            <mc:AlternateContent xmlns:mc="http://schemas.openxmlformats.org/markup-compatibility/2006">
              <mc:Choice xmlns:v="urn:schemas-microsoft-com:vml" Requires="v">
                <p:oleObj spid="_x0000_s1044" name="Equation" r:id="rId8" imgW="520560" imgH="622080" progId="Equation.DSMT4">
                  <p:embed/>
                </p:oleObj>
              </mc:Choice>
              <mc:Fallback>
                <p:oleObj name="Equation" r:id="rId8" imgW="520560" imgH="622080" progId="Equation.DSMT4">
                  <p:embed/>
                  <p:pic>
                    <p:nvPicPr>
                      <p:cNvPr id="0" name=""/>
                      <p:cNvPicPr/>
                      <p:nvPr/>
                    </p:nvPicPr>
                    <p:blipFill>
                      <a:blip r:embed="rId9"/>
                      <a:stretch>
                        <a:fillRect/>
                      </a:stretch>
                    </p:blipFill>
                    <p:spPr>
                      <a:xfrm>
                        <a:off x="3779838" y="2443163"/>
                        <a:ext cx="923925" cy="110331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796310428"/>
              </p:ext>
            </p:extLst>
          </p:nvPr>
        </p:nvGraphicFramePr>
        <p:xfrm>
          <a:off x="5076056" y="2564904"/>
          <a:ext cx="1349375" cy="1912937"/>
        </p:xfrm>
        <a:graphic>
          <a:graphicData uri="http://schemas.openxmlformats.org/presentationml/2006/ole">
            <mc:AlternateContent xmlns:mc="http://schemas.openxmlformats.org/markup-compatibility/2006">
              <mc:Choice xmlns:v="urn:schemas-microsoft-com:vml" Requires="v">
                <p:oleObj spid="_x0000_s1045" name="Equation" r:id="rId10" imgW="761760" imgH="1079280" progId="Equation.DSMT4">
                  <p:embed/>
                </p:oleObj>
              </mc:Choice>
              <mc:Fallback>
                <p:oleObj name="Equation" r:id="rId10" imgW="761760" imgH="1079280" progId="Equation.DSMT4">
                  <p:embed/>
                  <p:pic>
                    <p:nvPicPr>
                      <p:cNvPr id="0" name=""/>
                      <p:cNvPicPr/>
                      <p:nvPr/>
                    </p:nvPicPr>
                    <p:blipFill>
                      <a:blip r:embed="rId11"/>
                      <a:stretch>
                        <a:fillRect/>
                      </a:stretch>
                    </p:blipFill>
                    <p:spPr>
                      <a:xfrm>
                        <a:off x="5076056" y="2564904"/>
                        <a:ext cx="1349375" cy="1912937"/>
                      </a:xfrm>
                      <a:prstGeom prst="rect">
                        <a:avLst/>
                      </a:prstGeom>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3037283815"/>
      </p:ext>
    </p:extLst>
  </p:cSld>
  <p:clrMapOvr>
    <a:masterClrMapping/>
  </p:clrMapOvr>
  <mc:AlternateContent xmlns:mc="http://schemas.openxmlformats.org/markup-compatibility/2006">
    <mc:Choice xmlns:p14="http://schemas.microsoft.com/office/powerpoint/2010/main" Requires="p14">
      <p:transition spd="slow" p14:dur="2000" advTm="55902"/>
    </mc:Choice>
    <mc:Fallback>
      <p:transition spd="slow" advTm="5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a:t>
            </a:r>
            <a:endParaRPr lang="en-CA" dirty="0"/>
          </a:p>
        </p:txBody>
      </p:sp>
      <p:sp>
        <p:nvSpPr>
          <p:cNvPr id="3" name="Content Placeholder 2"/>
          <p:cNvSpPr>
            <a:spLocks noGrp="1"/>
          </p:cNvSpPr>
          <p:nvPr>
            <p:ph idx="1"/>
          </p:nvPr>
        </p:nvSpPr>
        <p:spPr/>
        <p:txBody>
          <a:bodyPr/>
          <a:lstStyle/>
          <a:p>
            <a:r>
              <a:rPr lang="en-US" dirty="0" smtClean="0"/>
              <a:t>Some times, you may know an algorithm,</a:t>
            </a:r>
          </a:p>
          <a:p>
            <a:pPr marL="0" indent="0">
              <a:buNone/>
            </a:pPr>
            <a:r>
              <a:rPr lang="en-US" dirty="0"/>
              <a:t>	</a:t>
            </a:r>
            <a:r>
              <a:rPr lang="en-US" dirty="0" smtClean="0"/>
              <a:t>but you may not understand why it solves the problem at hand</a:t>
            </a:r>
          </a:p>
          <a:p>
            <a:pPr marL="857250" lvl="1" indent="-457200"/>
            <a:r>
              <a:rPr lang="en-US" dirty="0" smtClean="0"/>
              <a:t>Here is an algorithm for calculating the square root of a number:</a:t>
            </a:r>
          </a:p>
        </p:txBody>
      </p:sp>
      <p:graphicFrame>
        <p:nvGraphicFramePr>
          <p:cNvPr id="4" name="Object 3"/>
          <p:cNvGraphicFramePr>
            <a:graphicFrameLocks noChangeAspect="1"/>
          </p:cNvGraphicFramePr>
          <p:nvPr>
            <p:extLst>
              <p:ext uri="{D42A27DB-BD31-4B8C-83A1-F6EECF244321}">
                <p14:modId xmlns:p14="http://schemas.microsoft.com/office/powerpoint/2010/main" val="3821429101"/>
              </p:ext>
            </p:extLst>
          </p:nvPr>
        </p:nvGraphicFramePr>
        <p:xfrm>
          <a:off x="3635896" y="3258369"/>
          <a:ext cx="877888" cy="382587"/>
        </p:xfrm>
        <a:graphic>
          <a:graphicData uri="http://schemas.openxmlformats.org/presentationml/2006/ole">
            <mc:AlternateContent xmlns:mc="http://schemas.openxmlformats.org/markup-compatibility/2006">
              <mc:Choice xmlns:v="urn:schemas-microsoft-com:vml" Requires="v">
                <p:oleObj spid="_x0000_s2129" name="Equation" r:id="rId6" imgW="495000" imgH="215640" progId="Equation.DSMT4">
                  <p:embed/>
                </p:oleObj>
              </mc:Choice>
              <mc:Fallback>
                <p:oleObj name="Equation" r:id="rId6" imgW="495000" imgH="215640" progId="Equation.DSMT4">
                  <p:embed/>
                  <p:pic>
                    <p:nvPicPr>
                      <p:cNvPr id="0" name=""/>
                      <p:cNvPicPr/>
                      <p:nvPr/>
                    </p:nvPicPr>
                    <p:blipFill>
                      <a:blip r:embed="rId7"/>
                      <a:stretch>
                        <a:fillRect/>
                      </a:stretch>
                    </p:blipFill>
                    <p:spPr>
                      <a:xfrm>
                        <a:off x="3635896" y="3258369"/>
                        <a:ext cx="877888" cy="38258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94303454"/>
              </p:ext>
            </p:extLst>
          </p:nvPr>
        </p:nvGraphicFramePr>
        <p:xfrm>
          <a:off x="3802838" y="3006031"/>
          <a:ext cx="203200" cy="269875"/>
        </p:xfrm>
        <a:graphic>
          <a:graphicData uri="http://schemas.openxmlformats.org/presentationml/2006/ole">
            <mc:AlternateContent xmlns:mc="http://schemas.openxmlformats.org/markup-compatibility/2006">
              <mc:Choice xmlns:v="urn:schemas-microsoft-com:vml" Requires="v">
                <p:oleObj spid="_x0000_s2130" name="Equation" r:id="rId8" imgW="114120" imgH="152280" progId="Equation.DSMT4">
                  <p:embed/>
                </p:oleObj>
              </mc:Choice>
              <mc:Fallback>
                <p:oleObj name="Equation" r:id="rId8" imgW="114120" imgH="152280" progId="Equation.DSMT4">
                  <p:embed/>
                  <p:pic>
                    <p:nvPicPr>
                      <p:cNvPr id="0" name=""/>
                      <p:cNvPicPr/>
                      <p:nvPr/>
                    </p:nvPicPr>
                    <p:blipFill>
                      <a:blip r:embed="rId9"/>
                      <a:stretch>
                        <a:fillRect/>
                      </a:stretch>
                    </p:blipFill>
                    <p:spPr>
                      <a:xfrm>
                        <a:off x="3802838" y="3006031"/>
                        <a:ext cx="203200" cy="2698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5434600"/>
              </p:ext>
            </p:extLst>
          </p:nvPr>
        </p:nvGraphicFramePr>
        <p:xfrm>
          <a:off x="3491880" y="3330377"/>
          <a:ext cx="203200" cy="269875"/>
        </p:xfrm>
        <a:graphic>
          <a:graphicData uri="http://schemas.openxmlformats.org/presentationml/2006/ole">
            <mc:AlternateContent xmlns:mc="http://schemas.openxmlformats.org/markup-compatibility/2006">
              <mc:Choice xmlns:v="urn:schemas-microsoft-com:vml" Requires="v">
                <p:oleObj spid="_x0000_s2131" name="Equation" r:id="rId10" imgW="114120" imgH="152280" progId="Equation.DSMT4">
                  <p:embed/>
                </p:oleObj>
              </mc:Choice>
              <mc:Fallback>
                <p:oleObj name="Equation" r:id="rId10" imgW="114120" imgH="152280" progId="Equation.DSMT4">
                  <p:embed/>
                  <p:pic>
                    <p:nvPicPr>
                      <p:cNvPr id="0" name=""/>
                      <p:cNvPicPr/>
                      <p:nvPr/>
                    </p:nvPicPr>
                    <p:blipFill>
                      <a:blip r:embed="rId11"/>
                      <a:stretch>
                        <a:fillRect/>
                      </a:stretch>
                    </p:blipFill>
                    <p:spPr>
                      <a:xfrm>
                        <a:off x="3491880" y="3330377"/>
                        <a:ext cx="203200" cy="26987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742087142"/>
              </p:ext>
            </p:extLst>
          </p:nvPr>
        </p:nvGraphicFramePr>
        <p:xfrm>
          <a:off x="3662023" y="3618409"/>
          <a:ext cx="361950" cy="674688"/>
        </p:xfrm>
        <a:graphic>
          <a:graphicData uri="http://schemas.openxmlformats.org/presentationml/2006/ole">
            <mc:AlternateContent xmlns:mc="http://schemas.openxmlformats.org/markup-compatibility/2006">
              <mc:Choice xmlns:v="urn:schemas-microsoft-com:vml" Requires="v">
                <p:oleObj spid="_x0000_s2132" name="Equation" r:id="rId12" imgW="203040" imgH="380880" progId="Equation.DSMT4">
                  <p:embed/>
                </p:oleObj>
              </mc:Choice>
              <mc:Fallback>
                <p:oleObj name="Equation" r:id="rId12" imgW="203040" imgH="380880" progId="Equation.DSMT4">
                  <p:embed/>
                  <p:pic>
                    <p:nvPicPr>
                      <p:cNvPr id="0" name=""/>
                      <p:cNvPicPr/>
                      <p:nvPr/>
                    </p:nvPicPr>
                    <p:blipFill>
                      <a:blip r:embed="rId13"/>
                      <a:stretch>
                        <a:fillRect/>
                      </a:stretch>
                    </p:blipFill>
                    <p:spPr>
                      <a:xfrm>
                        <a:off x="3662023" y="3618409"/>
                        <a:ext cx="361950" cy="67468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6822680"/>
              </p:ext>
            </p:extLst>
          </p:nvPr>
        </p:nvGraphicFramePr>
        <p:xfrm>
          <a:off x="3341640" y="4048891"/>
          <a:ext cx="203200" cy="269875"/>
        </p:xfrm>
        <a:graphic>
          <a:graphicData uri="http://schemas.openxmlformats.org/presentationml/2006/ole">
            <mc:AlternateContent xmlns:mc="http://schemas.openxmlformats.org/markup-compatibility/2006">
              <mc:Choice xmlns:v="urn:schemas-microsoft-com:vml" Requires="v">
                <p:oleObj spid="_x0000_s2133" name="Equation" r:id="rId14" imgW="114120" imgH="152280" progId="Equation.DSMT4">
                  <p:embed/>
                </p:oleObj>
              </mc:Choice>
              <mc:Fallback>
                <p:oleObj name="Equation" r:id="rId14" imgW="114120" imgH="152280" progId="Equation.DSMT4">
                  <p:embed/>
                  <p:pic>
                    <p:nvPicPr>
                      <p:cNvPr id="0" name=""/>
                      <p:cNvPicPr/>
                      <p:nvPr/>
                    </p:nvPicPr>
                    <p:blipFill>
                      <a:blip r:embed="rId15"/>
                      <a:stretch>
                        <a:fillRect/>
                      </a:stretch>
                    </p:blipFill>
                    <p:spPr>
                      <a:xfrm>
                        <a:off x="3341640" y="4048891"/>
                        <a:ext cx="203200" cy="2698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347323306"/>
              </p:ext>
            </p:extLst>
          </p:nvPr>
        </p:nvGraphicFramePr>
        <p:xfrm>
          <a:off x="3952875" y="4011665"/>
          <a:ext cx="315913" cy="292100"/>
        </p:xfrm>
        <a:graphic>
          <a:graphicData uri="http://schemas.openxmlformats.org/presentationml/2006/ole">
            <mc:AlternateContent xmlns:mc="http://schemas.openxmlformats.org/markup-compatibility/2006">
              <mc:Choice xmlns:v="urn:schemas-microsoft-com:vml" Requires="v">
                <p:oleObj spid="_x0000_s2134" name="Equation" r:id="rId16" imgW="177480" imgH="164880" progId="Equation.DSMT4">
                  <p:embed/>
                </p:oleObj>
              </mc:Choice>
              <mc:Fallback>
                <p:oleObj name="Equation" r:id="rId16" imgW="177480" imgH="164880" progId="Equation.DSMT4">
                  <p:embed/>
                  <p:pic>
                    <p:nvPicPr>
                      <p:cNvPr id="0" name=""/>
                      <p:cNvPicPr/>
                      <p:nvPr/>
                    </p:nvPicPr>
                    <p:blipFill>
                      <a:blip r:embed="rId17"/>
                      <a:stretch>
                        <a:fillRect/>
                      </a:stretch>
                    </p:blipFill>
                    <p:spPr>
                      <a:xfrm>
                        <a:off x="3952875" y="4011665"/>
                        <a:ext cx="315913" cy="2921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21347436"/>
              </p:ext>
            </p:extLst>
          </p:nvPr>
        </p:nvGraphicFramePr>
        <p:xfrm>
          <a:off x="3995936" y="2994918"/>
          <a:ext cx="203200" cy="292100"/>
        </p:xfrm>
        <a:graphic>
          <a:graphicData uri="http://schemas.openxmlformats.org/presentationml/2006/ole">
            <mc:AlternateContent xmlns:mc="http://schemas.openxmlformats.org/markup-compatibility/2006">
              <mc:Choice xmlns:v="urn:schemas-microsoft-com:vml" Requires="v">
                <p:oleObj spid="_x0000_s2135" name="Equation" r:id="rId18" imgW="114120" imgH="164880" progId="Equation.DSMT4">
                  <p:embed/>
                </p:oleObj>
              </mc:Choice>
              <mc:Fallback>
                <p:oleObj name="Equation" r:id="rId18" imgW="114120" imgH="164880" progId="Equation.DSMT4">
                  <p:embed/>
                  <p:pic>
                    <p:nvPicPr>
                      <p:cNvPr id="0" name=""/>
                      <p:cNvPicPr/>
                      <p:nvPr/>
                    </p:nvPicPr>
                    <p:blipFill>
                      <a:blip r:embed="rId19"/>
                      <a:stretch>
                        <a:fillRect/>
                      </a:stretch>
                    </p:blipFill>
                    <p:spPr>
                      <a:xfrm>
                        <a:off x="3995936" y="2994918"/>
                        <a:ext cx="203200" cy="2921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700522169"/>
              </p:ext>
            </p:extLst>
          </p:nvPr>
        </p:nvGraphicFramePr>
        <p:xfrm>
          <a:off x="3491880" y="4050457"/>
          <a:ext cx="203200" cy="292100"/>
        </p:xfrm>
        <a:graphic>
          <a:graphicData uri="http://schemas.openxmlformats.org/presentationml/2006/ole">
            <mc:AlternateContent xmlns:mc="http://schemas.openxmlformats.org/markup-compatibility/2006">
              <mc:Choice xmlns:v="urn:schemas-microsoft-com:vml" Requires="v">
                <p:oleObj spid="_x0000_s2136" name="Equation" r:id="rId20" imgW="114120" imgH="164880" progId="Equation.DSMT4">
                  <p:embed/>
                </p:oleObj>
              </mc:Choice>
              <mc:Fallback>
                <p:oleObj name="Equation" r:id="rId20" imgW="114120" imgH="164880" progId="Equation.DSMT4">
                  <p:embed/>
                  <p:pic>
                    <p:nvPicPr>
                      <p:cNvPr id="0" name=""/>
                      <p:cNvPicPr/>
                      <p:nvPr/>
                    </p:nvPicPr>
                    <p:blipFill>
                      <a:blip r:embed="rId21"/>
                      <a:stretch>
                        <a:fillRect/>
                      </a:stretch>
                    </p:blipFill>
                    <p:spPr>
                      <a:xfrm>
                        <a:off x="3491880" y="4050457"/>
                        <a:ext cx="203200" cy="2921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19235568"/>
              </p:ext>
            </p:extLst>
          </p:nvPr>
        </p:nvGraphicFramePr>
        <p:xfrm>
          <a:off x="3670732" y="4246727"/>
          <a:ext cx="611188" cy="674688"/>
        </p:xfrm>
        <a:graphic>
          <a:graphicData uri="http://schemas.openxmlformats.org/presentationml/2006/ole">
            <mc:AlternateContent xmlns:mc="http://schemas.openxmlformats.org/markup-compatibility/2006">
              <mc:Choice xmlns:v="urn:schemas-microsoft-com:vml" Requires="v">
                <p:oleObj spid="_x0000_s2137" name="Equation" r:id="rId22" imgW="342720" imgH="380880" progId="Equation.DSMT4">
                  <p:embed/>
                </p:oleObj>
              </mc:Choice>
              <mc:Fallback>
                <p:oleObj name="Equation" r:id="rId22" imgW="342720" imgH="380880" progId="Equation.DSMT4">
                  <p:embed/>
                  <p:pic>
                    <p:nvPicPr>
                      <p:cNvPr id="0" name=""/>
                      <p:cNvPicPr/>
                      <p:nvPr/>
                    </p:nvPicPr>
                    <p:blipFill>
                      <a:blip r:embed="rId23"/>
                      <a:stretch>
                        <a:fillRect/>
                      </a:stretch>
                    </p:blipFill>
                    <p:spPr>
                      <a:xfrm>
                        <a:off x="3670732" y="4246727"/>
                        <a:ext cx="611188" cy="674688"/>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08960462"/>
              </p:ext>
            </p:extLst>
          </p:nvPr>
        </p:nvGraphicFramePr>
        <p:xfrm>
          <a:off x="4184080" y="4646687"/>
          <a:ext cx="315912" cy="292100"/>
        </p:xfrm>
        <a:graphic>
          <a:graphicData uri="http://schemas.openxmlformats.org/presentationml/2006/ole">
            <mc:AlternateContent xmlns:mc="http://schemas.openxmlformats.org/markup-compatibility/2006">
              <mc:Choice xmlns:v="urn:schemas-microsoft-com:vml" Requires="v">
                <p:oleObj spid="_x0000_s2138" name="Equation" r:id="rId24" imgW="177480" imgH="164880" progId="Equation.DSMT4">
                  <p:embed/>
                </p:oleObj>
              </mc:Choice>
              <mc:Fallback>
                <p:oleObj name="Equation" r:id="rId24" imgW="177480" imgH="164880" progId="Equation.DSMT4">
                  <p:embed/>
                  <p:pic>
                    <p:nvPicPr>
                      <p:cNvPr id="0" name=""/>
                      <p:cNvPicPr/>
                      <p:nvPr/>
                    </p:nvPicPr>
                    <p:blipFill>
                      <a:blip r:embed="rId25"/>
                      <a:stretch>
                        <a:fillRect/>
                      </a:stretch>
                    </p:blipFill>
                    <p:spPr>
                      <a:xfrm>
                        <a:off x="4184080" y="4646687"/>
                        <a:ext cx="315912" cy="2921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38286806"/>
              </p:ext>
            </p:extLst>
          </p:nvPr>
        </p:nvGraphicFramePr>
        <p:xfrm>
          <a:off x="3222896" y="4564037"/>
          <a:ext cx="315912" cy="292100"/>
        </p:xfrm>
        <a:graphic>
          <a:graphicData uri="http://schemas.openxmlformats.org/presentationml/2006/ole">
            <mc:AlternateContent xmlns:mc="http://schemas.openxmlformats.org/markup-compatibility/2006">
              <mc:Choice xmlns:v="urn:schemas-microsoft-com:vml" Requires="v">
                <p:oleObj spid="_x0000_s2139" name="Equation" r:id="rId26" imgW="177480" imgH="164880" progId="Equation.DSMT4">
                  <p:embed/>
                </p:oleObj>
              </mc:Choice>
              <mc:Fallback>
                <p:oleObj name="Equation" r:id="rId26" imgW="177480" imgH="164880" progId="Equation.DSMT4">
                  <p:embed/>
                  <p:pic>
                    <p:nvPicPr>
                      <p:cNvPr id="0" name=""/>
                      <p:cNvPicPr/>
                      <p:nvPr/>
                    </p:nvPicPr>
                    <p:blipFill>
                      <a:blip r:embed="rId27"/>
                      <a:stretch>
                        <a:fillRect/>
                      </a:stretch>
                    </p:blipFill>
                    <p:spPr>
                      <a:xfrm>
                        <a:off x="3222896" y="4564037"/>
                        <a:ext cx="315912" cy="2921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645207578"/>
              </p:ext>
            </p:extLst>
          </p:nvPr>
        </p:nvGraphicFramePr>
        <p:xfrm>
          <a:off x="3491880" y="4563222"/>
          <a:ext cx="203200" cy="292100"/>
        </p:xfrm>
        <a:graphic>
          <a:graphicData uri="http://schemas.openxmlformats.org/presentationml/2006/ole">
            <mc:AlternateContent xmlns:mc="http://schemas.openxmlformats.org/markup-compatibility/2006">
              <mc:Choice xmlns:v="urn:schemas-microsoft-com:vml" Requires="v">
                <p:oleObj spid="_x0000_s2140" name="Equation" r:id="rId28" imgW="114120" imgH="164880" progId="Equation.DSMT4">
                  <p:embed/>
                </p:oleObj>
              </mc:Choice>
              <mc:Fallback>
                <p:oleObj name="Equation" r:id="rId28" imgW="114120" imgH="164880" progId="Equation.DSMT4">
                  <p:embed/>
                  <p:pic>
                    <p:nvPicPr>
                      <p:cNvPr id="0" name=""/>
                      <p:cNvPicPr/>
                      <p:nvPr/>
                    </p:nvPicPr>
                    <p:blipFill>
                      <a:blip r:embed="rId29"/>
                      <a:stretch>
                        <a:fillRect/>
                      </a:stretch>
                    </p:blipFill>
                    <p:spPr>
                      <a:xfrm>
                        <a:off x="3491880" y="4563222"/>
                        <a:ext cx="203200" cy="2921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40700705"/>
              </p:ext>
            </p:extLst>
          </p:nvPr>
        </p:nvGraphicFramePr>
        <p:xfrm>
          <a:off x="4214341" y="2994918"/>
          <a:ext cx="203200" cy="292100"/>
        </p:xfrm>
        <a:graphic>
          <a:graphicData uri="http://schemas.openxmlformats.org/presentationml/2006/ole">
            <mc:AlternateContent xmlns:mc="http://schemas.openxmlformats.org/markup-compatibility/2006">
              <mc:Choice xmlns:v="urn:schemas-microsoft-com:vml" Requires="v">
                <p:oleObj spid="_x0000_s2141" name="Equation" r:id="rId30" imgW="114120" imgH="164880" progId="Equation.DSMT4">
                  <p:embed/>
                </p:oleObj>
              </mc:Choice>
              <mc:Fallback>
                <p:oleObj name="Equation" r:id="rId30" imgW="114120" imgH="164880" progId="Equation.DSMT4">
                  <p:embed/>
                  <p:pic>
                    <p:nvPicPr>
                      <p:cNvPr id="0" name=""/>
                      <p:cNvPicPr/>
                      <p:nvPr/>
                    </p:nvPicPr>
                    <p:blipFill>
                      <a:blip r:embed="rId31"/>
                      <a:stretch>
                        <a:fillRect/>
                      </a:stretch>
                    </p:blipFill>
                    <p:spPr>
                      <a:xfrm>
                        <a:off x="4214341" y="2994918"/>
                        <a:ext cx="203200" cy="2921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812110719"/>
              </p:ext>
            </p:extLst>
          </p:nvPr>
        </p:nvGraphicFramePr>
        <p:xfrm>
          <a:off x="3791817" y="4869160"/>
          <a:ext cx="701675" cy="674687"/>
        </p:xfrm>
        <a:graphic>
          <a:graphicData uri="http://schemas.openxmlformats.org/presentationml/2006/ole">
            <mc:AlternateContent xmlns:mc="http://schemas.openxmlformats.org/markup-compatibility/2006">
              <mc:Choice xmlns:v="urn:schemas-microsoft-com:vml" Requires="v">
                <p:oleObj spid="_x0000_s2142" name="Equation" r:id="rId32" imgW="393480" imgH="380880" progId="Equation.DSMT4">
                  <p:embed/>
                </p:oleObj>
              </mc:Choice>
              <mc:Fallback>
                <p:oleObj name="Equation" r:id="rId32" imgW="393480" imgH="380880" progId="Equation.DSMT4">
                  <p:embed/>
                  <p:pic>
                    <p:nvPicPr>
                      <p:cNvPr id="0" name=""/>
                      <p:cNvPicPr/>
                      <p:nvPr/>
                    </p:nvPicPr>
                    <p:blipFill>
                      <a:blip r:embed="rId33"/>
                      <a:stretch>
                        <a:fillRect/>
                      </a:stretch>
                    </p:blipFill>
                    <p:spPr>
                      <a:xfrm>
                        <a:off x="3791817" y="4869160"/>
                        <a:ext cx="701675" cy="674687"/>
                      </a:xfrm>
                      <a:prstGeom prst="rect">
                        <a:avLst/>
                      </a:prstGeom>
                    </p:spPr>
                  </p:pic>
                </p:oleObj>
              </mc:Fallback>
            </mc:AlternateContent>
          </a:graphicData>
        </a:graphic>
      </p:graphicFrame>
      <p:sp>
        <p:nvSpPr>
          <p:cNvPr id="20" name="Rounded Rectangle 19"/>
          <p:cNvSpPr/>
          <p:nvPr/>
        </p:nvSpPr>
        <p:spPr>
          <a:xfrm>
            <a:off x="3820967" y="3037429"/>
            <a:ext cx="163064"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ounded Rectangle 20"/>
          <p:cNvSpPr/>
          <p:nvPr/>
        </p:nvSpPr>
        <p:spPr>
          <a:xfrm>
            <a:off x="4020324" y="3035626"/>
            <a:ext cx="163064"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ounded Rectangle 21"/>
          <p:cNvSpPr/>
          <p:nvPr/>
        </p:nvSpPr>
        <p:spPr>
          <a:xfrm>
            <a:off x="4219681" y="3033823"/>
            <a:ext cx="163064"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ounded Rectangle 22"/>
          <p:cNvSpPr/>
          <p:nvPr/>
        </p:nvSpPr>
        <p:spPr>
          <a:xfrm>
            <a:off x="3506166" y="3361754"/>
            <a:ext cx="163064"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ounded Rectangle 23"/>
          <p:cNvSpPr/>
          <p:nvPr/>
        </p:nvSpPr>
        <p:spPr>
          <a:xfrm>
            <a:off x="3508547" y="4088977"/>
            <a:ext cx="163064"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ounded Rectangle 24"/>
          <p:cNvSpPr/>
          <p:nvPr/>
        </p:nvSpPr>
        <p:spPr>
          <a:xfrm>
            <a:off x="3510928" y="4593033"/>
            <a:ext cx="163064"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7" name="Straight Connector 26"/>
          <p:cNvCxnSpPr/>
          <p:nvPr/>
        </p:nvCxnSpPr>
        <p:spPr>
          <a:xfrm>
            <a:off x="4209579" y="3361754"/>
            <a:ext cx="0" cy="2255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60221" y="3361754"/>
            <a:ext cx="0" cy="2255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7" name="Audio 3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4"/>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3446785285"/>
      </p:ext>
    </p:extLst>
  </p:cSld>
  <p:clrMapOvr>
    <a:masterClrMapping/>
  </p:clrMapOvr>
  <mc:AlternateContent xmlns:mc="http://schemas.openxmlformats.org/markup-compatibility/2006">
    <mc:Choice xmlns:p14="http://schemas.microsoft.com/office/powerpoint/2010/main" Requires="p14">
      <p:transition spd="slow" p14:dur="2000" advTm="268162"/>
    </mc:Choice>
    <mc:Fallback>
      <p:transition spd="slow" advTm="268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7" fill="hold" display="0">
                  <p:stCondLst>
                    <p:cond delay="indefinite"/>
                  </p:stCondLst>
                  <p:endCondLst>
                    <p:cond evt="onStopAudio" delay="0">
                      <p:tgtEl>
                        <p:sldTgt/>
                      </p:tgtEl>
                    </p:cond>
                  </p:endCondLst>
                </p:cTn>
                <p:tgtEl>
                  <p:spTgt spid="37"/>
                </p:tgtEl>
              </p:cMediaNode>
            </p:audio>
          </p:childTnLst>
        </p:cTn>
      </p:par>
    </p:tnLst>
    <p:bldLst>
      <p:bldP spid="20" grpId="0" animBg="1"/>
      <p:bldP spid="20" grpId="1" animBg="1"/>
      <p:bldP spid="21" grpId="0" animBg="1"/>
      <p:bldP spid="21" grpId="1" animBg="1"/>
      <p:bldP spid="22" grpId="0" animBg="1"/>
      <p:bldP spid="23" grpId="0" animBg="1"/>
      <p:bldP spid="23" grpId="1" animBg="1"/>
      <p:bldP spid="24" grpId="0" animBg="1"/>
      <p:bldP spid="24" grpId="1"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a:t>
            </a:r>
            <a:endParaRPr lang="en-CA" dirty="0"/>
          </a:p>
        </p:txBody>
      </p:sp>
      <p:sp>
        <p:nvSpPr>
          <p:cNvPr id="3" name="Content Placeholder 2"/>
          <p:cNvSpPr>
            <a:spLocks noGrp="1"/>
          </p:cNvSpPr>
          <p:nvPr>
            <p:ph idx="1"/>
          </p:nvPr>
        </p:nvSpPr>
        <p:spPr/>
        <p:txBody>
          <a:bodyPr/>
          <a:lstStyle/>
          <a:p>
            <a:r>
              <a:rPr lang="en-US" dirty="0" smtClean="0"/>
              <a:t>We will find algorithms to solve the following problems on arrays:</a:t>
            </a:r>
          </a:p>
          <a:p>
            <a:pPr lvl="1"/>
            <a:r>
              <a:rPr lang="en-US" dirty="0" smtClean="0"/>
              <a:t>Searching an array</a:t>
            </a:r>
          </a:p>
          <a:p>
            <a:pPr lvl="2"/>
            <a:r>
              <a:rPr lang="en-US" dirty="0" smtClean="0"/>
              <a:t>Unsorted and sorted</a:t>
            </a:r>
          </a:p>
          <a:p>
            <a:pPr lvl="1"/>
            <a:r>
              <a:rPr lang="en-US" dirty="0" smtClean="0"/>
              <a:t>Determining if an array is sorted</a:t>
            </a:r>
          </a:p>
          <a:p>
            <a:pPr lvl="1"/>
            <a:r>
              <a:rPr lang="en-US" dirty="0" smtClean="0"/>
              <a:t>Sorting an array</a:t>
            </a:r>
          </a:p>
          <a:p>
            <a:r>
              <a:rPr lang="en-US" dirty="0" smtClean="0"/>
              <a:t>We will also look at an approach to solving problems:</a:t>
            </a:r>
          </a:p>
          <a:p>
            <a:pPr lvl="1"/>
            <a:r>
              <a:rPr lang="en-US" dirty="0" smtClean="0"/>
              <a:t>Recursive algorithms:</a:t>
            </a:r>
          </a:p>
          <a:p>
            <a:pPr lvl="2"/>
            <a:r>
              <a:rPr lang="en-US" dirty="0" smtClean="0"/>
              <a:t>An algorithm that takes a problem of a </a:t>
            </a:r>
            <a:r>
              <a:rPr lang="en-US" dirty="0" smtClean="0"/>
              <a:t>given size and</a:t>
            </a:r>
          </a:p>
          <a:p>
            <a:pPr lvl="3"/>
            <a:r>
              <a:rPr lang="en-US" dirty="0" smtClean="0"/>
              <a:t>Breaks the problem into similar but simpler problems</a:t>
            </a:r>
          </a:p>
          <a:p>
            <a:pPr lvl="3"/>
            <a:r>
              <a:rPr lang="en-US" dirty="0" smtClean="0"/>
              <a:t>Uses the same algorithm to solve those one or more simpler problems</a:t>
            </a:r>
          </a:p>
          <a:p>
            <a:pPr lvl="3"/>
            <a:r>
              <a:rPr lang="en-US" dirty="0" smtClean="0"/>
              <a:t>Uses these solutions to the simpler problems to find a solution to the given problem</a:t>
            </a:r>
          </a:p>
          <a:p>
            <a:r>
              <a:rPr lang="en-US" dirty="0" smtClean="0"/>
              <a:t>Approaches to solving problems is referred to as</a:t>
            </a:r>
          </a:p>
          <a:p>
            <a:pPr marL="0" indent="0" algn="ctr">
              <a:buNone/>
            </a:pPr>
            <a:r>
              <a:rPr lang="en-US" i="1" dirty="0" smtClean="0"/>
              <a:t>algorithm design techniques</a:t>
            </a:r>
            <a:endParaRPr lang="en-CA" i="1"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83921953"/>
      </p:ext>
    </p:extLst>
  </p:cSld>
  <p:clrMapOvr>
    <a:masterClrMapping/>
  </p:clrMapOvr>
  <mc:AlternateContent xmlns:mc="http://schemas.openxmlformats.org/markup-compatibility/2006">
    <mc:Choice xmlns:p14="http://schemas.microsoft.com/office/powerpoint/2010/main" Requires="p14">
      <p:transition spd="slow" p14:dur="2000" advTm="127787"/>
    </mc:Choice>
    <mc:Fallback>
      <p:transition spd="slow" advTm="127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Formally understand the idea of an algorithm</a:t>
            </a:r>
          </a:p>
          <a:p>
            <a:pPr lvl="1"/>
            <a:r>
              <a:rPr lang="en-US" dirty="0" smtClean="0"/>
              <a:t>Understand you have learned a number of algorithms both in elementary and secondary school</a:t>
            </a:r>
          </a:p>
          <a:p>
            <a:pPr lvl="1"/>
            <a:r>
              <a:rPr lang="en-US" dirty="0" smtClean="0"/>
              <a:t>Know that we will begin by looking at algorithms to solve problems on arrays, including searching and sorting</a:t>
            </a:r>
          </a:p>
          <a:p>
            <a:pPr lvl="1"/>
            <a:r>
              <a:rPr lang="en-US" dirty="0" smtClean="0"/>
              <a:t>Know that we will follow this by a description of recursive algorithms and that we will look at how this algorithm design technique can be applied to finding algorithms that solve a number of problems</a:t>
            </a: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38670"/>
    </mc:Choice>
    <mc:Fallback>
      <p:transition spd="slow" advTm="38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9|16.1|14|9.2"/>
</p:tagLst>
</file>

<file path=ppt/tags/tag2.xml><?xml version="1.0" encoding="utf-8"?>
<p:tagLst xmlns:a="http://schemas.openxmlformats.org/drawingml/2006/main" xmlns:r="http://schemas.openxmlformats.org/officeDocument/2006/relationships" xmlns:p="http://schemas.openxmlformats.org/presentationml/2006/main">
  <p:tag name="TIMING" val="|9.6|15.3|15|20.9|7.5|5.7"/>
</p:tagLst>
</file>

<file path=ppt/tags/tag3.xml><?xml version="1.0" encoding="utf-8"?>
<p:tagLst xmlns:a="http://schemas.openxmlformats.org/drawingml/2006/main" xmlns:r="http://schemas.openxmlformats.org/officeDocument/2006/relationships" xmlns:p="http://schemas.openxmlformats.org/presentationml/2006/main">
  <p:tag name="TIMING" val="|6.4|9.5|11.4|11.7|6.2"/>
</p:tagLst>
</file>

<file path=ppt/tags/tag4.xml><?xml version="1.0" encoding="utf-8"?>
<p:tagLst xmlns:a="http://schemas.openxmlformats.org/drawingml/2006/main" xmlns:r="http://schemas.openxmlformats.org/officeDocument/2006/relationships" xmlns:p="http://schemas.openxmlformats.org/presentationml/2006/main">
  <p:tag name="TIMING" val="|29.4|4|13.2|7.2|16.5|4.5|6|10.1|11.5|5.4|14.2|20.2|11.1|4.5|10.9|3.1|16.7|5.7"/>
</p:tagLst>
</file>

<file path=ppt/tags/tag5.xml><?xml version="1.0" encoding="utf-8"?>
<p:tagLst xmlns:a="http://schemas.openxmlformats.org/drawingml/2006/main" xmlns:r="http://schemas.openxmlformats.org/officeDocument/2006/relationships" xmlns:p="http://schemas.openxmlformats.org/presentationml/2006/main">
  <p:tag name="TIMING" val="|52.2|6.4|9.5|6.7|6.2|26.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78896</TotalTime>
  <Words>716</Words>
  <Application>Microsoft Office PowerPoint</Application>
  <PresentationFormat>On-screen Show (4:3)</PresentationFormat>
  <Paragraphs>84</Paragraphs>
  <Slides>12</Slides>
  <Notes>0</Notes>
  <HiddenSlides>0</HiddenSlides>
  <MMClips>12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Custom Design</vt:lpstr>
      <vt:lpstr>MathType 6.0 Equation</vt:lpstr>
      <vt:lpstr>Algorithms and templates</vt:lpstr>
      <vt:lpstr>Outline</vt:lpstr>
      <vt:lpstr>To this point…</vt:lpstr>
      <vt:lpstr>Algorithms</vt:lpstr>
      <vt:lpstr>Algorithms</vt:lpstr>
      <vt:lpstr>Algorithms</vt:lpstr>
      <vt:lpstr>Algorithms</vt:lpstr>
      <vt:lpstr>Algorithms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1383</cp:revision>
  <dcterms:created xsi:type="dcterms:W3CDTF">2009-09-11T23:00:44Z</dcterms:created>
  <dcterms:modified xsi:type="dcterms:W3CDTF">2020-08-20T21:46:01Z</dcterms:modified>
</cp:coreProperties>
</file>